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0" r:id="rId5"/>
    <p:sldMasterId id="2147483714" r:id="rId6"/>
  </p:sldMasterIdLst>
  <p:notesMasterIdLst>
    <p:notesMasterId r:id="rId13"/>
  </p:notesMasterIdLst>
  <p:handoutMasterIdLst>
    <p:handoutMasterId r:id="rId14"/>
  </p:handoutMasterIdLst>
  <p:sldIdLst>
    <p:sldId id="440" r:id="rId7"/>
    <p:sldId id="433" r:id="rId8"/>
    <p:sldId id="434" r:id="rId9"/>
    <p:sldId id="436" r:id="rId10"/>
    <p:sldId id="438" r:id="rId11"/>
    <p:sldId id="439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3538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pos="2631" userDrawn="1">
          <p15:clr>
            <a:srgbClr val="A4A3A4"/>
          </p15:clr>
        </p15:guide>
        <p15:guide id="7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E3DE"/>
    <a:srgbClr val="D7D3D0"/>
    <a:srgbClr val="F6F6F4"/>
    <a:srgbClr val="238441"/>
    <a:srgbClr val="5EA038"/>
    <a:srgbClr val="9ACD3F"/>
    <a:srgbClr val="9BBB59"/>
    <a:srgbClr val="008000"/>
    <a:srgbClr val="5F4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5" autoAdjust="0"/>
  </p:normalViewPr>
  <p:slideViewPr>
    <p:cSldViewPr snapToGrid="0" snapToObjects="1">
      <p:cViewPr varScale="1">
        <p:scale>
          <a:sx n="106" d="100"/>
          <a:sy n="106" d="100"/>
        </p:scale>
        <p:origin x="-102" y="-150"/>
      </p:cViewPr>
      <p:guideLst>
        <p:guide orient="horz" pos="2704"/>
        <p:guide pos="3538"/>
        <p:guide pos="2631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2028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0FB0-3C62-1C48-BA2C-E64FC818D929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FB03-C25D-EC45-8679-323D7FF5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F4DC-BCE6-2446-A1A8-CC4AAF21363C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FBB40-FA29-6444-9356-6DDD48371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17713" y="322263"/>
            <a:ext cx="10517188" cy="7888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8400597"/>
            <a:ext cx="5438140" cy="10295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72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62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028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>
            <a:normAutofit/>
          </a:bodyPr>
          <a:lstStyle>
            <a:lvl1pPr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836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5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9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2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152649"/>
            <a:ext cx="126000" cy="3619501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4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6946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29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68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64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1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25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12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9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52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40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2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7974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797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78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38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50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54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61" r:id="rId12"/>
    <p:sldLayoutId id="2147483673" r:id="rId13"/>
    <p:sldLayoutId id="2147483674" r:id="rId14"/>
    <p:sldLayoutId id="2147483675" r:id="rId15"/>
    <p:sldLayoutId id="2147483672" r:id="rId16"/>
    <p:sldLayoutId id="2147483662" r:id="rId17"/>
    <p:sldLayoutId id="2147483663" r:id="rId18"/>
    <p:sldLayoutId id="2147483671" r:id="rId19"/>
    <p:sldLayoutId id="2147483677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9687" y="1303922"/>
            <a:ext cx="8856500" cy="727637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Кредитные программы для жителей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74" y="1886966"/>
            <a:ext cx="865337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сельских территорий»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51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117" y="473989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034" y="1018064"/>
            <a:ext cx="9813306" cy="316888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02682" y="1057082"/>
            <a:ext cx="492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 с государственной поддержкой для жителей села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74" y="2230503"/>
            <a:ext cx="311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льготной процентной ставкой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благоустройство домовладений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718370" y="1811187"/>
            <a:ext cx="1371600" cy="1403461"/>
            <a:chOff x="4768651" y="2595942"/>
            <a:chExt cx="1371600" cy="1403461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07595" y="27713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5051782" y="2595942"/>
              <a:ext cx="757326" cy="1403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9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2968" y="3722404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1575340" y="4976547"/>
            <a:ext cx="1424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497268" y="4197882"/>
            <a:ext cx="3892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монтаж по договору подряда, заключенному с подрядной организацией, оборудования для обеспечения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централизованных/автономных коммуникаций: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653263" y="5495989"/>
            <a:ext cx="930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411337" y="4807217"/>
            <a:ext cx="208523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том числе на оплату услуг подрядной организации по бурению водозаборных скважин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426185" y="5405159"/>
            <a:ext cx="19046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(в газифицированных районах)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276348" y="5738565"/>
            <a:ext cx="41863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*жилых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домов (помещений), расположенных на сельских территориях (сельских агломерациях)</a:t>
            </a:r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46" y="4917796"/>
            <a:ext cx="268899" cy="268899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76" y="5366443"/>
            <a:ext cx="324161" cy="324161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64" y="5444065"/>
            <a:ext cx="250399" cy="250399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45" y="4869272"/>
            <a:ext cx="282024" cy="282024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1447668" y="5952946"/>
            <a:ext cx="4048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жилых домов (помещений), расположенных на сельских территориях (сельских агломерациях), по договорам подряда, заключенным с подрядными организациями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700962" y="4221780"/>
            <a:ext cx="230780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698391" y="5626076"/>
            <a:ext cx="210268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6 до 60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мес. (вкл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6493777" y="5867377"/>
            <a:ext cx="2608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Заемщик работает по срочному трудовому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договору, то срок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не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превышает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срока действия трудового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500928" y="4426813"/>
            <a:ext cx="266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проживающих на сельских территориях (сельских агломерациях) субъектов Российской Федерации, входящих в состав Дальневосточного федерального округа и Ленинградской области </a:t>
            </a: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63" y="4271881"/>
            <a:ext cx="161899" cy="161899"/>
          </a:xfrm>
          <a:prstGeom prst="rect">
            <a:avLst/>
          </a:prstGeom>
        </p:spPr>
      </p:pic>
      <p:sp>
        <p:nvSpPr>
          <p:cNvPr id="172" name="Прямоугольник 171"/>
          <p:cNvSpPr/>
          <p:nvPr/>
        </p:nvSpPr>
        <p:spPr>
          <a:xfrm>
            <a:off x="6717188" y="4922912"/>
            <a:ext cx="229157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539063" y="5173265"/>
            <a:ext cx="252738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21644" y="4270472"/>
            <a:ext cx="865141" cy="10558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Сумма кредита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78" y="4261540"/>
            <a:ext cx="161899" cy="1618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90" y="4990703"/>
            <a:ext cx="161899" cy="1618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730" y="4236734"/>
            <a:ext cx="1266876" cy="219928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Цель кредита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621645" y="5696998"/>
            <a:ext cx="841858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Срок </a:t>
            </a:r>
            <a:r>
              <a:rPr lang="ru-RU" dirty="0"/>
              <a:t>кредита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92" y="5696998"/>
            <a:ext cx="161899" cy="16189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485364" y="3637779"/>
            <a:ext cx="34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регистрация на сельской территории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сельской агломерации)</a:t>
            </a:r>
            <a:endParaRPr lang="ru-RU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5696" y="3267140"/>
            <a:ext cx="1290005" cy="71267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Требования к Заемщику</a:t>
            </a:r>
            <a:endParaRPr lang="ru-RU" sz="12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9" y="3285662"/>
            <a:ext cx="161899" cy="1618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9" y="3686075"/>
            <a:ext cx="161899" cy="161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2782" y="3238270"/>
            <a:ext cx="323108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23 до 65 лет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(вкл.) на момент окончания кредита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1" y="5994734"/>
            <a:ext cx="161899" cy="16189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838415" y="4976403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497460" y="4343698"/>
            <a:ext cx="9813306" cy="2184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460" y="1174818"/>
            <a:ext cx="9813306" cy="316888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887330" y="1256974"/>
            <a:ext cx="1371600" cy="1403461"/>
            <a:chOff x="4768651" y="2595942"/>
            <a:chExt cx="1371600" cy="1403461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07595" y="2771386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5051782" y="2595942"/>
              <a:ext cx="757326" cy="140346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9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072968" y="3722404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6" name="Рисунок 1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09" y="2295819"/>
            <a:ext cx="231397" cy="2313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950" y="457737"/>
            <a:ext cx="6179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простых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шагов и получите потребительский кредит по льготной процентной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3660" y="1627628"/>
            <a:ext cx="1040457" cy="1040457"/>
            <a:chOff x="4768651" y="2627803"/>
            <a:chExt cx="1371600" cy="1371600"/>
          </a:xfrm>
        </p:grpSpPr>
        <p:sp>
          <p:nvSpPr>
            <p:cNvPr id="52" name="Овал 51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303" y="1903119"/>
            <a:ext cx="450127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предъявите паспорт с постоянной регистрацией на сельской территории (сельской агломерации) и документы, </a:t>
            </a:r>
            <a:r>
              <a:rPr lang="ru-RU" altLang="ru-RU" sz="1100" dirty="0">
                <a:latin typeface="Arial" panose="020B0604020202020204" pitchFamily="34" charset="0"/>
              </a:rPr>
              <a:t>подтверждающие финансовое состояние и трудовую </a:t>
            </a:r>
            <a:r>
              <a:rPr lang="ru-RU" altLang="ru-RU" sz="1100" dirty="0" smtClean="0">
                <a:latin typeface="Arial" panose="020B0604020202020204" pitchFamily="34" charset="0"/>
              </a:rPr>
              <a:t>занятость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сообщите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работнику банка номер СНИЛС</a:t>
            </a: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1108575" y="1630545"/>
            <a:ext cx="4390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ПОДАЙТЕ ЗАЯВКУ НА ЛЬГОТНЫЙ КРЕДИТ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9965" y="2923818"/>
            <a:ext cx="1040457" cy="1040457"/>
            <a:chOff x="4768651" y="2627803"/>
            <a:chExt cx="1371600" cy="1371600"/>
          </a:xfrm>
        </p:grpSpPr>
        <p:sp>
          <p:nvSpPr>
            <p:cNvPr id="60" name="Овал 59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094118" y="3468533"/>
            <a:ext cx="49409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выберете </a:t>
            </a:r>
            <a:r>
              <a:rPr lang="ru-RU" altLang="ru-RU" sz="1100" dirty="0" smtClean="0">
                <a:latin typeface="Arial" panose="020B0604020202020204" pitchFamily="34" charset="0"/>
              </a:rPr>
              <a:t>любую подрядную организацию по вашим критериям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1106230" y="2932726"/>
            <a:ext cx="4390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ПОСЛЕ ПОЛУЧЕНИЯ ПОЛОЖИТЕЛЬНОГО РЕШЕНИЯ ПО ЗАЯВКЕ НА КРЕДИТ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3660" y="4523684"/>
            <a:ext cx="1040457" cy="1040457"/>
            <a:chOff x="4768651" y="2627803"/>
            <a:chExt cx="1371600" cy="1371600"/>
          </a:xfrm>
        </p:grpSpPr>
        <p:sp>
          <p:nvSpPr>
            <p:cNvPr id="65" name="Овал 64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127502" y="4844477"/>
            <a:ext cx="44890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принесите договор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подпишите </a:t>
            </a:r>
            <a:r>
              <a:rPr lang="ru-RU" altLang="ru-RU" sz="1100" dirty="0">
                <a:latin typeface="Arial" panose="020B0604020202020204" pitchFamily="34" charset="0"/>
              </a:rPr>
              <a:t>кредитный договор и получите </a:t>
            </a:r>
            <a:r>
              <a:rPr lang="ru-RU" altLang="ru-RU" sz="1100" dirty="0" smtClean="0">
                <a:latin typeface="Arial" panose="020B0604020202020204" pitchFamily="34" charset="0"/>
              </a:rPr>
              <a:t>кредит (кредитные </a:t>
            </a:r>
            <a:r>
              <a:rPr lang="ru-RU" altLang="ru-RU" sz="1100" dirty="0">
                <a:latin typeface="Arial" panose="020B0604020202020204" pitchFamily="34" charset="0"/>
              </a:rPr>
              <a:t>средства </a:t>
            </a:r>
            <a:r>
              <a:rPr lang="ru-RU" altLang="ru-RU" sz="1100" dirty="0" smtClean="0">
                <a:latin typeface="Arial" panose="020B0604020202020204" pitchFamily="34" charset="0"/>
              </a:rPr>
              <a:t>будут направлены на </a:t>
            </a:r>
            <a:r>
              <a:rPr lang="ru-RU" altLang="ru-RU" sz="1100" dirty="0">
                <a:latin typeface="Arial" panose="020B0604020202020204" pitchFamily="34" charset="0"/>
              </a:rPr>
              <a:t>счет подрядной организации, указанный в договоре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подряда)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14689" y="4589335"/>
            <a:ext cx="41613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В ДЕНЬ ПОЛУЧЕНИЯ КРЕДИТА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34924" y="5654523"/>
            <a:ext cx="9224005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anose="020B0604020202020204" pitchFamily="34" charset="0"/>
              </a:rPr>
              <a:t>После приобретения и монтажа оборудования/выполнения </a:t>
            </a:r>
            <a:r>
              <a:rPr lang="ru-RU" sz="1600" b="1" dirty="0" smtClean="0">
                <a:latin typeface="Arial" panose="020B0604020202020204" pitchFamily="34" charset="0"/>
              </a:rPr>
              <a:t>работ </a:t>
            </a:r>
            <a:r>
              <a:rPr lang="ru-RU" sz="1600" b="1" dirty="0">
                <a:latin typeface="Arial" panose="020B0604020202020204" pitchFamily="34" charset="0"/>
              </a:rPr>
              <a:t>- </a:t>
            </a:r>
            <a:r>
              <a:rPr lang="ru-RU" sz="1050" dirty="0">
                <a:latin typeface="Arial" panose="020B0604020202020204" pitchFamily="34" charset="0"/>
              </a:rPr>
              <a:t>п</a:t>
            </a:r>
            <a:r>
              <a:rPr lang="ru-RU" altLang="ru-RU" sz="1050" dirty="0">
                <a:latin typeface="Arial" panose="020B0604020202020204" pitchFamily="34" charset="0"/>
              </a:rPr>
              <a:t>редоставьте подтверждающий документ (акт выполненных работ, акт приема-передачи товаров и выполненных работ, и т.п. по договору подряда) в сроки, предусмотренные договором подряда и кредитным договором</a:t>
            </a:r>
            <a:r>
              <a:rPr lang="ru-RU" altLang="ru-RU" sz="1050" dirty="0" smtClean="0">
                <a:latin typeface="Arial" panose="020B0604020202020204" pitchFamily="34" charset="0"/>
              </a:rPr>
              <a:t>. </a:t>
            </a:r>
            <a:r>
              <a:rPr lang="ru-RU" altLang="ru-RU" sz="1050" dirty="0">
                <a:latin typeface="Arial" panose="020B0604020202020204" pitchFamily="34" charset="0"/>
              </a:rPr>
              <a:t>Своевременное предоставление документа является обязательным условием участия в Программе субсидирования и применения льготой процентной ставки. </a:t>
            </a:r>
            <a:endParaRPr lang="ru-RU" altLang="ru-RU" sz="1050" b="1" dirty="0">
              <a:latin typeface="Arial" panose="020B0604020202020204" pitchFamily="34" charset="0"/>
            </a:endParaRPr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1127502" y="3671035"/>
            <a:ext cx="428052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latin typeface="Arial" panose="020B0604020202020204" pitchFamily="34" charset="0"/>
              </a:rPr>
              <a:t>(список рекомендуемых подрядных организаций размещен на сайте Банка)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1094117" y="3916471"/>
            <a:ext cx="494092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заключите </a:t>
            </a:r>
            <a:r>
              <a:rPr lang="ru-RU" altLang="ru-RU" sz="1100" dirty="0">
                <a:latin typeface="Arial" panose="020B0604020202020204" pitchFamily="34" charset="0"/>
              </a:rPr>
              <a:t>с ней договор подряда на благоустройство жилого дома (помещения), расположенного на сельских территориях (сельских агломерациях</a:t>
            </a:r>
            <a:r>
              <a:rPr lang="ru-RU" altLang="ru-RU" sz="1100" dirty="0" smtClean="0">
                <a:latin typeface="Arial" panose="020B0604020202020204" pitchFamily="34" charset="0"/>
              </a:rPr>
              <a:t>)</a:t>
            </a:r>
            <a:endParaRPr lang="ru-RU" altLang="ru-RU" sz="7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5447713" y="4157533"/>
            <a:ext cx="1053191" cy="117676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Сумма кредита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5" y="1128186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5117025" y="1273954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59421" y="2864895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715" y="1273954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2595" y="1935950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98510" y="5729593"/>
            <a:ext cx="340360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*строительство должно осуществляться организацией по договору подряда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659616" y="4226307"/>
            <a:ext cx="22862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561834" y="3234540"/>
            <a:ext cx="84323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лет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513842" y="4422047"/>
            <a:ext cx="266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недвижимости, расположенных на сельских территориях (сельских агломерациях)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области и субъектов Российской Федерации, входящих в состав Дальневосточного федерального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53" y="4293826"/>
            <a:ext cx="161899" cy="16189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558681" y="5134248"/>
            <a:ext cx="10896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53" y="4969103"/>
            <a:ext cx="161899" cy="16189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-4397" y="4167062"/>
            <a:ext cx="1266876" cy="169445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Цель кредита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-6332" y="3203473"/>
            <a:ext cx="1340747" cy="39998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/>
              <a:t>Срок кредита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53" y="3305462"/>
            <a:ext cx="161899" cy="161899"/>
          </a:xfrm>
          <a:prstGeom prst="rect">
            <a:avLst/>
          </a:prstGeom>
        </p:spPr>
      </p:pic>
      <p:sp>
        <p:nvSpPr>
          <p:cNvPr id="84" name="Прямоугольник 83"/>
          <p:cNvSpPr/>
          <p:nvPr/>
        </p:nvSpPr>
        <p:spPr>
          <a:xfrm>
            <a:off x="8692565" y="4954803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71419" y="4205683"/>
            <a:ext cx="3894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Покупка квартиры в готовом или строящемся доме по договору купли-продажи /договору долевого участия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08339" y="5177612"/>
            <a:ext cx="36503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Покупка дома с землей по договору купли-продажи / покупка земельного участка и строительство на нем жилого дома</a:t>
            </a:r>
            <a:r>
              <a:rPr lang="ru-RU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6254" y="4623495"/>
            <a:ext cx="3734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или завершение строительства жилого дома</a:t>
            </a:r>
            <a:r>
              <a:rPr lang="ru-RU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на земельном участке, находящемся в собственности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8" y="4238370"/>
            <a:ext cx="311184" cy="31118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15" y="4728440"/>
            <a:ext cx="338739" cy="33873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64" y="5232970"/>
            <a:ext cx="373371" cy="3733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90" y="6599213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годовых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261379" y="3295092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663313" y="4906285"/>
            <a:ext cx="2395358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8673584" y="4275141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4397" y="2587688"/>
            <a:ext cx="1338812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Первоначальный взнос</a:t>
            </a:r>
            <a:endParaRPr lang="ru-RU" sz="1000" dirty="0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35" y="2755510"/>
            <a:ext cx="161899" cy="161899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1530314" y="2647155"/>
            <a:ext cx="107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и более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22" y="5965355"/>
            <a:ext cx="1242734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Обеспечение по кредиту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470" y="5981536"/>
            <a:ext cx="3807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Залог приобретенного (построенного) за счет кредитных средств Банка объекта недвижимости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79" y="6031549"/>
            <a:ext cx="161899" cy="161899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5448166" y="5413216"/>
            <a:ext cx="1088787" cy="70434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endParaRPr lang="ru-RU" sz="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394599" y="5620299"/>
            <a:ext cx="1487204" cy="29929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</a:t>
            </a:r>
            <a:r>
              <a:rPr lang="ru-RU" sz="1200" dirty="0" smtClean="0"/>
              <a:t>трахование</a:t>
            </a:r>
            <a:endParaRPr lang="ru-RU" sz="12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6732300" y="5350742"/>
            <a:ext cx="2521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имущества, принимаемого Банком в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43" y="5422153"/>
            <a:ext cx="161899" cy="161899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6759742" y="5721464"/>
            <a:ext cx="2513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обровольное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страхование жизни и здоровья заемщика/созаемщиков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43" y="5768819"/>
            <a:ext cx="161899" cy="1618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439706" y="6179768"/>
            <a:ext cx="1097247" cy="61652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Схема расчетов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28744" y="6207674"/>
            <a:ext cx="21132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Аккредитивная форма расчетов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16" y="6245898"/>
            <a:ext cx="161899" cy="1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960838" y="4075039"/>
            <a:ext cx="1266876" cy="239844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Список документов</a:t>
            </a:r>
            <a:endParaRPr lang="ru-RU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5" y="1075932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4602938" y="1889974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11673" y="2864894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715" y="1273954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02595" y="1987652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363" y="6653705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годовых 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96" y="4187239"/>
            <a:ext cx="161899" cy="161899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1525310" y="4139847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21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75 лет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518782" y="4410023"/>
            <a:ext cx="1849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регистрация на территории РФ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02" y="4448609"/>
            <a:ext cx="161899" cy="16189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-49808" y="5048177"/>
            <a:ext cx="1338811" cy="142530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Привлечение созаемщиков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497161" y="5299675"/>
            <a:ext cx="2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Супруг(а) заемщика (при отсутствии брачного договора /контракта)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508637" y="5050379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Не более 3-х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8" y="5088603"/>
            <a:ext cx="161899" cy="161899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8" y="5358176"/>
            <a:ext cx="161899" cy="161899"/>
          </a:xfrm>
          <a:prstGeom prst="rect">
            <a:avLst/>
          </a:prstGeom>
        </p:spPr>
      </p:pic>
      <p:sp>
        <p:nvSpPr>
          <p:cNvPr id="109" name="Прямоугольник 108"/>
          <p:cNvSpPr/>
          <p:nvPr/>
        </p:nvSpPr>
        <p:spPr>
          <a:xfrm>
            <a:off x="1487118" y="5824148"/>
            <a:ext cx="2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увеличения суммы кредита в качестве созаемщика можно привлечь любого человека (не только родственников)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8" y="5878976"/>
            <a:ext cx="161899" cy="1618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66" y="4203117"/>
            <a:ext cx="161899" cy="1618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5381720" y="4172411"/>
            <a:ext cx="16954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Заявление – анкета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388049" y="4932535"/>
            <a:ext cx="382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388049" y="4410005"/>
            <a:ext cx="38277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Паспорт гражданина РФ или документ, его заменяющий (удостоверение личности для лиц, которые проходят военную службу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51" y="4488145"/>
            <a:ext cx="161899" cy="16189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51" y="4994749"/>
            <a:ext cx="161899" cy="161899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416812" y="6142897"/>
            <a:ext cx="3827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кредитуемому объекту недвижимости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424050" y="5484885"/>
            <a:ext cx="339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 о семейном положении/наличии детей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49" y="5527047"/>
            <a:ext cx="161899" cy="1618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51" y="5769024"/>
            <a:ext cx="161899" cy="161899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439490" y="5720293"/>
            <a:ext cx="382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финансовое состояние и трудовую занятость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91" y="6168363"/>
            <a:ext cx="161899" cy="16189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-42096" y="2958300"/>
            <a:ext cx="1338812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000" dirty="0" smtClean="0"/>
              <a:t>Срок действия решения Банка</a:t>
            </a:r>
            <a:endParaRPr lang="ru-RU" sz="1000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36" y="3126122"/>
            <a:ext cx="161899" cy="161899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1492614" y="3017767"/>
            <a:ext cx="1445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календарных дней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68913" y="4155420"/>
            <a:ext cx="1363924" cy="63566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Требования к Заемщику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16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Заголовок 2"/>
          <p:cNvSpPr>
            <a:spLocks noGrp="1"/>
          </p:cNvSpPr>
          <p:nvPr>
            <p:ph type="title"/>
          </p:nvPr>
        </p:nvSpPr>
        <p:spPr>
          <a:xfrm>
            <a:off x="119950" y="529080"/>
            <a:ext cx="5854359" cy="633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Кредитные программы для жителей села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5" y="1075932"/>
            <a:ext cx="9434723" cy="304662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5288738" y="1159258"/>
            <a:ext cx="1371600" cy="1371600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2,7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311673" y="2864894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65832" y="1116132"/>
            <a:ext cx="396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Сельская ипотека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9863" y="1677434"/>
            <a:ext cx="3900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потечный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государственной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31" y="5764560"/>
            <a:ext cx="4418707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- 3% </a:t>
            </a:r>
            <a:r>
              <a:rPr lang="ru-RU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65832" y="2063164"/>
            <a:ext cx="1040457" cy="1040457"/>
            <a:chOff x="4768651" y="2627803"/>
            <a:chExt cx="1371600" cy="1371600"/>
          </a:xfrm>
        </p:grpSpPr>
        <p:sp>
          <p:nvSpPr>
            <p:cNvPr id="43" name="Овал 42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1220887" y="2331500"/>
            <a:ext cx="42987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предъявите </a:t>
            </a:r>
            <a:r>
              <a:rPr lang="ru-RU" altLang="ru-RU" sz="1100" dirty="0" smtClean="0">
                <a:latin typeface="Arial" panose="020B0604020202020204" pitchFamily="34" charset="0"/>
              </a:rPr>
              <a:t>паспорт, документы </a:t>
            </a:r>
            <a:r>
              <a:rPr lang="ru-RU" altLang="ru-RU" sz="1100" dirty="0">
                <a:latin typeface="Arial" panose="020B0604020202020204" pitchFamily="34" charset="0"/>
              </a:rPr>
              <a:t>о семейном положении/наличии </a:t>
            </a:r>
            <a:r>
              <a:rPr lang="ru-RU" altLang="ru-RU" sz="1100" dirty="0" smtClean="0">
                <a:latin typeface="Arial" panose="020B0604020202020204" pitchFamily="34" charset="0"/>
              </a:rPr>
              <a:t>детей и документы, </a:t>
            </a:r>
            <a:r>
              <a:rPr lang="ru-RU" altLang="ru-RU" sz="1100" dirty="0">
                <a:latin typeface="Arial" panose="020B0604020202020204" pitchFamily="34" charset="0"/>
              </a:rPr>
              <a:t>подтверждающие финансовое состояние и трудовую занятость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сообщите работнику банка номер </a:t>
            </a:r>
            <a:r>
              <a:rPr lang="ru-RU" altLang="ru-RU" sz="1100" dirty="0" smtClean="0">
                <a:latin typeface="Arial" panose="020B0604020202020204" pitchFamily="34" charset="0"/>
              </a:rPr>
              <a:t>СНИЛС и цель кредита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1251023" y="2023723"/>
            <a:ext cx="1847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ПОДАЙТЕ ЗАЯВКУ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69545" y="3300844"/>
            <a:ext cx="1040457" cy="1040457"/>
            <a:chOff x="4768651" y="2627803"/>
            <a:chExt cx="1371600" cy="1371600"/>
          </a:xfrm>
        </p:grpSpPr>
        <p:sp>
          <p:nvSpPr>
            <p:cNvPr id="48" name="Овал 47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81462" y="4557252"/>
            <a:ext cx="1040457" cy="1040457"/>
            <a:chOff x="4768651" y="2627803"/>
            <a:chExt cx="1371600" cy="1371600"/>
          </a:xfrm>
        </p:grpSpPr>
        <p:sp>
          <p:nvSpPr>
            <p:cNvPr id="58" name="Овал 57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285140" y="3717711"/>
            <a:ext cx="42908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подберите объект в соответствии с целью ипотечного кредита и предоставьте документы по объекту недвижимости </a:t>
            </a:r>
            <a:r>
              <a:rPr lang="ru-RU" altLang="ru-RU" sz="900" dirty="0" smtClean="0">
                <a:latin typeface="Arial" panose="020B0604020202020204" pitchFamily="34" charset="0"/>
              </a:rPr>
              <a:t>(полный перечень документов размещен на сайте Банка)</a:t>
            </a:r>
            <a:endParaRPr lang="ru-RU" altLang="ru-RU" sz="1100" dirty="0" smtClean="0">
              <a:latin typeface="Arial" panose="020B0604020202020204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271797" y="3234454"/>
            <a:ext cx="41142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Arial" panose="020B0604020202020204" pitchFamily="34" charset="0"/>
              </a:rPr>
              <a:t>ПОСЛЕ ПОЛУЧЕНИЯ ПОЛОЖИТЕЛЬНОГО РЕШЕНИЯ ПО ЗАЯВКЕ НА КРЕДИТ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333593" y="4493507"/>
            <a:ext cx="3213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В ДЕНЬ ПОЛУЧЕНИЯ КРЕДИТА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2097" y="4747033"/>
            <a:ext cx="477942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</a:rPr>
              <a:t>принесите </a:t>
            </a:r>
            <a:r>
              <a:rPr lang="ru-RU" sz="1100" dirty="0">
                <a:latin typeface="Arial" panose="020B0604020202020204" pitchFamily="34" charset="0"/>
              </a:rPr>
              <a:t>подписанный </a:t>
            </a:r>
            <a:r>
              <a:rPr lang="ru-RU" sz="1100" dirty="0" smtClean="0">
                <a:latin typeface="Arial" panose="020B0604020202020204" pitchFamily="34" charset="0"/>
              </a:rPr>
              <a:t>Договор купли продажи/ДДУ/Договор </a:t>
            </a:r>
            <a:r>
              <a:rPr lang="ru-RU" sz="1100" dirty="0">
                <a:latin typeface="Arial" panose="020B0604020202020204" pitchFamily="34" charset="0"/>
              </a:rPr>
              <a:t>подряда в офис </a:t>
            </a:r>
            <a:r>
              <a:rPr lang="ru-RU" sz="1100" dirty="0" smtClean="0">
                <a:latin typeface="Arial" panose="020B0604020202020204" pitchFamily="34" charset="0"/>
              </a:rPr>
              <a:t>Банка</a:t>
            </a:r>
            <a:endParaRPr lang="ru-RU" sz="11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</a:rPr>
              <a:t>подпишите кредитно-обеспечительную документацию (кредитные средства будут направлены на аккредитив</a:t>
            </a:r>
            <a:r>
              <a:rPr lang="ru-RU" sz="1100" dirty="0" smtClean="0">
                <a:latin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</a:rPr>
              <a:t>зарегистрируйте в ФРС залог в пользу </a:t>
            </a:r>
            <a:r>
              <a:rPr lang="ru-RU" sz="1100" dirty="0" smtClean="0">
                <a:latin typeface="Arial" panose="020B0604020202020204" pitchFamily="34" charset="0"/>
              </a:rPr>
              <a:t>Банка</a:t>
            </a:r>
            <a:r>
              <a:rPr lang="en-US" sz="1100" baseline="30000" dirty="0">
                <a:latin typeface="Arial" panose="020B0604020202020204" pitchFamily="34" charset="0"/>
              </a:rPr>
              <a:t>2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87" y="5976410"/>
            <a:ext cx="9146898" cy="553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После регистрации ДДУ денежные средства с аккредитива будут направлены на счет застройщика. После регистрации ипотеки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пользу Банка готовой квартиры/жилого дома с земельным участком денежные средства будут направлены продавцу недвижимости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После регистрации ипотеки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пользу Банка земельного участка с момента государственной регистрации перехода права собственности денежные средства направляются продавцу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Денежные 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7ea8c4-e13b-4022-ae41-c146554f18f0">DRRB-25-2441</_dlc_DocId>
    <_dlc_DocIdUrl xmlns="667ea8c4-e13b-4022-ae41-c146554f18f0">
      <Url>https://portal/departments/drrb/_layouts/15/DocIdRedir.aspx?ID=DRRB-25-2441</Url>
      <Description>DRRB-25-2441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964CC9E0EDB34386107033A95C442E" ma:contentTypeVersion="0" ma:contentTypeDescription="Создание документа." ma:contentTypeScope="" ma:versionID="b42b9bd8b3942b3458508d2fdf67ce26">
  <xsd:schema xmlns:xsd="http://www.w3.org/2001/XMLSchema" xmlns:xs="http://www.w3.org/2001/XMLSchema" xmlns:p="http://schemas.microsoft.com/office/2006/metadata/properties" xmlns:ns2="667ea8c4-e13b-4022-ae41-c146554f18f0" targetNamespace="http://schemas.microsoft.com/office/2006/metadata/properties" ma:root="true" ma:fieldsID="089ef0accd68cf71d77274146770523a" ns2:_="">
    <xsd:import namespace="667ea8c4-e13b-4022-ae41-c146554f18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ea8c4-e13b-4022-ae41-c146554f18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5DC98-4A43-49CB-B1A9-07A8758E14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0FDA5BA-8669-49E4-8FB0-F442EAEE3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8E1D1-3D52-4D66-B49E-2E90BBB2C136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67ea8c4-e13b-4022-ae41-c146554f18f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C970F6C-F4F4-418F-9308-79535CF13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ea8c4-e13b-4022-ae41-c146554f1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52805</TotalTime>
  <Words>964</Words>
  <Application>Microsoft Office PowerPoint</Application>
  <PresentationFormat>Экран (4:3)</PresentationFormat>
  <Paragraphs>129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1_RUS Presi Template</vt:lpstr>
      <vt:lpstr>Кредитные программы для жителей села</vt:lpstr>
      <vt:lpstr>Кредитные программы для жителей села</vt:lpstr>
      <vt:lpstr>Презентация PowerPoint</vt:lpstr>
      <vt:lpstr>Кредитные программы для жителей села</vt:lpstr>
      <vt:lpstr>Кредитные программы для жителей села</vt:lpstr>
      <vt:lpstr>Кредитные программы для жителей села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Беляков Александр Алексеевич</dc:creator>
  <cp:lastModifiedBy>Муха Антон Юрьевич</cp:lastModifiedBy>
  <cp:revision>2488</cp:revision>
  <cp:lastPrinted>2020-01-10T11:49:22Z</cp:lastPrinted>
  <dcterms:created xsi:type="dcterms:W3CDTF">2013-08-28T13:08:37Z</dcterms:created>
  <dcterms:modified xsi:type="dcterms:W3CDTF">2020-01-20T13:58:56Z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0x01010088964CC9E0EDB34386107033A95C442E</vt:lpwstr>
  </property>
  <property fmtid="{D5CDD505-2E9C-101B-9397-08002B2CF9AE}" pid="3" name="_dlc_DocIdItemGuid">
    <vt:lpwstr>cda21b4c-f638-4ce9-a80a-ffbaf39413eb</vt:lpwstr>
  </property>
</Properties>
</file>